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9"/>
  </p:notesMasterIdLst>
  <p:sldIdLst>
    <p:sldId id="263" r:id="rId2"/>
    <p:sldId id="300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2" r:id="rId11"/>
    <p:sldId id="331" r:id="rId12"/>
    <p:sldId id="334" r:id="rId13"/>
    <p:sldId id="335" r:id="rId14"/>
    <p:sldId id="336" r:id="rId15"/>
    <p:sldId id="337" r:id="rId16"/>
    <p:sldId id="339" r:id="rId17"/>
    <p:sldId id="33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solidFill>
          <a:srgbClr val="00FFFF"/>
        </a:solidFill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/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/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/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>
        <a:xfrm>
          <a:off x="4547814" y="3301004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>
        <a:xfrm>
          <a:off x="4547814" y="3301004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>
        <a:xfrm>
          <a:off x="4547814" y="3301004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>
        <a:xfrm>
          <a:off x="4547814" y="3301004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>
        <a:xfrm>
          <a:off x="4547814" y="3301004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>
        <a:xfrm>
          <a:off x="4547814" y="3301004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>
        <a:xfrm>
          <a:off x="5033200" y="4316740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>
        <a:xfrm>
          <a:off x="4547814" y="3301004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>
        <a:xfrm>
          <a:off x="5033200" y="4316740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solidFill>
          <a:srgbClr val="00FFFF"/>
        </a:solidFill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/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/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/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solidFill>
          <a:srgbClr val="00FFFF"/>
        </a:solidFill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/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/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/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solidFill>
          <a:srgbClr val="00FFFF"/>
        </a:solidFill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/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/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/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/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/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/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/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/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/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>
        <a:xfrm>
          <a:off x="4398839" y="2285269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/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DA783B-5FCC-45E0-98C7-8AF1064EC1F9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C99809-5B89-4B59-8EA8-D77AB573C526}">
      <dgm:prSet phldrT="[Text]" custT="1"/>
      <dgm:spPr/>
      <dgm:t>
        <a:bodyPr/>
        <a:lstStyle/>
        <a:p>
          <a:pPr algn="ctr" rtl="1"/>
          <a:r>
            <a:rPr lang="fa-IR" sz="2400" b="1" dirty="0">
              <a:cs typeface="B Nazanin" panose="00000400000000000000" pitchFamily="2" charset="-78"/>
            </a:rPr>
            <a:t>مقدمه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2DAE6DA1-8DF2-4499-B581-DF5CEC659FDF}" type="parTrans" cxnId="{11EBA8DB-B235-4ED3-80E8-2E59C3354DE9}">
      <dgm:prSet/>
      <dgm:spPr/>
      <dgm:t>
        <a:bodyPr/>
        <a:lstStyle/>
        <a:p>
          <a:endParaRPr lang="en-US"/>
        </a:p>
      </dgm:t>
    </dgm:pt>
    <dgm:pt modelId="{088C7B38-F590-45AB-B49E-05818BAC7075}" type="sibTrans" cxnId="{11EBA8DB-B235-4ED3-80E8-2E59C3354DE9}">
      <dgm:prSet/>
      <dgm:spPr/>
      <dgm:t>
        <a:bodyPr/>
        <a:lstStyle/>
        <a:p>
          <a:endParaRPr lang="en-US"/>
        </a:p>
      </dgm:t>
    </dgm:pt>
    <dgm:pt modelId="{04180AA4-CA24-4B08-BF38-D4C2A4C75CB8}">
      <dgm:prSet phldrT="[Text]" custT="1"/>
      <dgm:spPr/>
      <dgm:t>
        <a:bodyPr/>
        <a:lstStyle/>
        <a:p>
          <a:pPr algn="ctr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B72FCF0B-C619-4670-9618-EF656D6A5500}" type="parTrans" cxnId="{EE9F440B-D759-48EA-BEEB-58BCC62F45B2}">
      <dgm:prSet/>
      <dgm:spPr/>
      <dgm:t>
        <a:bodyPr/>
        <a:lstStyle/>
        <a:p>
          <a:endParaRPr lang="en-US"/>
        </a:p>
      </dgm:t>
    </dgm:pt>
    <dgm:pt modelId="{B8F60364-6AD4-4D00-83CD-411FCFA7D036}" type="sibTrans" cxnId="{EE9F440B-D759-48EA-BEEB-58BCC62F45B2}">
      <dgm:prSet/>
      <dgm:spPr/>
      <dgm:t>
        <a:bodyPr/>
        <a:lstStyle/>
        <a:p>
          <a:endParaRPr lang="en-US"/>
        </a:p>
      </dgm:t>
    </dgm:pt>
    <dgm:pt modelId="{A1101AA3-CAFA-4E16-A307-13692E267F98}">
      <dgm:prSet custT="1"/>
      <dgm:spPr/>
      <dgm:t>
        <a:bodyPr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4E3E961E-9E1B-4820-9CC8-ECADC11C8C7F}" type="parTrans" cxnId="{73685A6B-E99C-4805-8449-9452AAA1EFFD}">
      <dgm:prSet/>
      <dgm:spPr/>
      <dgm:t>
        <a:bodyPr/>
        <a:lstStyle/>
        <a:p>
          <a:endParaRPr lang="en-US"/>
        </a:p>
      </dgm:t>
    </dgm:pt>
    <dgm:pt modelId="{E5978565-7CCF-4BF1-A322-76F0F719AD8A}" type="sibTrans" cxnId="{73685A6B-E99C-4805-8449-9452AAA1EFFD}">
      <dgm:prSet/>
      <dgm:spPr/>
      <dgm:t>
        <a:bodyPr/>
        <a:lstStyle/>
        <a:p>
          <a:endParaRPr lang="en-US"/>
        </a:p>
      </dgm:t>
    </dgm:pt>
    <dgm:pt modelId="{19E96298-0D93-491A-AC68-6D3684C5C38B}">
      <dgm:prSet custT="1"/>
      <dgm:spPr/>
      <dgm:t>
        <a:bodyPr/>
        <a:lstStyle/>
        <a:p>
          <a:pPr rtl="1"/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839A3084-7CB7-4A14-AB8D-7A02CE2C71CC}" type="parTrans" cxnId="{46D883EC-0069-4BAA-A21F-7A7D705B574B}">
      <dgm:prSet/>
      <dgm:spPr/>
      <dgm:t>
        <a:bodyPr/>
        <a:lstStyle/>
        <a:p>
          <a:endParaRPr lang="en-US"/>
        </a:p>
      </dgm:t>
    </dgm:pt>
    <dgm:pt modelId="{0E949F7E-4859-4CA7-B47A-81F0C806AC87}" type="sibTrans" cxnId="{46D883EC-0069-4BAA-A21F-7A7D705B574B}">
      <dgm:prSet/>
      <dgm:spPr/>
      <dgm:t>
        <a:bodyPr/>
        <a:lstStyle/>
        <a:p>
          <a:endParaRPr lang="en-US"/>
        </a:p>
      </dgm:t>
    </dgm:pt>
    <dgm:pt modelId="{9548626B-219C-4C9C-8C2C-B5BB72D5C5CE}">
      <dgm:prSet custT="1"/>
      <dgm:spPr/>
      <dgm:t>
        <a:bodyPr/>
        <a:lstStyle/>
        <a:p>
          <a:pPr algn="r" rtl="1"/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gm:t>
    </dgm:pt>
    <dgm:pt modelId="{930F91F3-3C87-4964-AE18-88A286533132}" type="parTrans" cxnId="{DF011F44-77E0-4EBD-8C4D-DC5D62D244BF}">
      <dgm:prSet/>
      <dgm:spPr/>
      <dgm:t>
        <a:bodyPr/>
        <a:lstStyle/>
        <a:p>
          <a:endParaRPr lang="en-US"/>
        </a:p>
      </dgm:t>
    </dgm:pt>
    <dgm:pt modelId="{9A18E803-086C-4E0D-99AB-446BCE83A42A}" type="sibTrans" cxnId="{DF011F44-77E0-4EBD-8C4D-DC5D62D244BF}">
      <dgm:prSet/>
      <dgm:spPr/>
      <dgm:t>
        <a:bodyPr/>
        <a:lstStyle/>
        <a:p>
          <a:endParaRPr lang="en-US"/>
        </a:p>
      </dgm:t>
    </dgm:pt>
    <dgm:pt modelId="{845C301D-AAE2-4EE2-BD9E-2ED6FE5B1813}" type="pres">
      <dgm:prSet presAssocID="{C6DA783B-5FCC-45E0-98C7-8AF1064EC1F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1347B729-F285-4542-A5AE-D9BA796CC03C}" type="pres">
      <dgm:prSet presAssocID="{C6DA783B-5FCC-45E0-98C7-8AF1064EC1F9}" presName="Name1" presStyleCnt="0"/>
      <dgm:spPr/>
    </dgm:pt>
    <dgm:pt modelId="{735771D9-1E3B-4F64-960A-ED49C89B50A9}" type="pres">
      <dgm:prSet presAssocID="{C6DA783B-5FCC-45E0-98C7-8AF1064EC1F9}" presName="cycle" presStyleCnt="0"/>
      <dgm:spPr/>
    </dgm:pt>
    <dgm:pt modelId="{A1A4CAC0-73E1-4751-B3A2-013FCB25AE08}" type="pres">
      <dgm:prSet presAssocID="{C6DA783B-5FCC-45E0-98C7-8AF1064EC1F9}" presName="srcNode" presStyleLbl="node1" presStyleIdx="0" presStyleCnt="5"/>
      <dgm:spPr/>
    </dgm:pt>
    <dgm:pt modelId="{FF6F76B1-A6A0-4BC8-B293-B363575CB24A}" type="pres">
      <dgm:prSet presAssocID="{C6DA783B-5FCC-45E0-98C7-8AF1064EC1F9}" presName="conn" presStyleLbl="parChTrans1D2" presStyleIdx="0" presStyleCnt="1"/>
      <dgm:spPr/>
      <dgm:t>
        <a:bodyPr/>
        <a:lstStyle/>
        <a:p>
          <a:endParaRPr lang="en-US"/>
        </a:p>
      </dgm:t>
    </dgm:pt>
    <dgm:pt modelId="{A1268526-EAD7-4C6F-BCE1-00AC276100DD}" type="pres">
      <dgm:prSet presAssocID="{C6DA783B-5FCC-45E0-98C7-8AF1064EC1F9}" presName="extraNode" presStyleLbl="node1" presStyleIdx="0" presStyleCnt="5"/>
      <dgm:spPr/>
    </dgm:pt>
    <dgm:pt modelId="{820DAA39-768D-428E-81DB-B2450BFFFA5A}" type="pres">
      <dgm:prSet presAssocID="{C6DA783B-5FCC-45E0-98C7-8AF1064EC1F9}" presName="dstNode" presStyleLbl="node1" presStyleIdx="0" presStyleCnt="5"/>
      <dgm:spPr/>
    </dgm:pt>
    <dgm:pt modelId="{097D71E5-235D-4D78-9390-3F78D54080F3}" type="pres">
      <dgm:prSet presAssocID="{77C99809-5B89-4B59-8EA8-D77AB573C526}" presName="text_1" presStyleLbl="node1" presStyleIdx="0" presStyleCnt="5" custScaleX="28184" custScaleY="99752" custLinFactNeighborX="34678" custLinFactNeighborY="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48CC9-2ED3-40AE-BC6B-B70E33E806C1}" type="pres">
      <dgm:prSet presAssocID="{77C99809-5B89-4B59-8EA8-D77AB573C526}" presName="accent_1" presStyleCnt="0"/>
      <dgm:spPr/>
    </dgm:pt>
    <dgm:pt modelId="{948CDC7D-458A-4A70-9027-F61CA73B4539}" type="pres">
      <dgm:prSet presAssocID="{77C99809-5B89-4B59-8EA8-D77AB573C526}" presName="accentRepeatNode" presStyleLbl="solidFgAcc1" presStyleIdx="0" presStyleCnt="5"/>
      <dgm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52942B0-C1D2-49B9-9C6A-70245B56068E}" type="pres">
      <dgm:prSet presAssocID="{A1101AA3-CAFA-4E16-A307-13692E267F98}" presName="text_2" presStyleLbl="node1" presStyleIdx="1" presStyleCnt="5" custScaleX="27985" custScaleY="96254" custLinFactNeighborX="35361" custLinFactNeighborY="4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99A5B-C1B5-4C31-BE29-7F8C8C0B7D30}" type="pres">
      <dgm:prSet presAssocID="{A1101AA3-CAFA-4E16-A307-13692E267F98}" presName="accent_2" presStyleCnt="0"/>
      <dgm:spPr/>
    </dgm:pt>
    <dgm:pt modelId="{4CDC5C43-2347-482B-B959-08178DA068F6}" type="pres">
      <dgm:prSet presAssocID="{A1101AA3-CAFA-4E16-A307-13692E267F98}" presName="accentRepeatNode" presStyleLbl="solidFgAcc1" presStyleIdx="1" presStyleCnt="5"/>
      <dgm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FA643DA-ED6E-428D-902B-894607AA5DA0}" type="pres">
      <dgm:prSet presAssocID="{19E96298-0D93-491A-AC68-6D3684C5C38B}" presName="text_3" presStyleLbl="node1" presStyleIdx="2" presStyleCnt="5" custScaleX="29785" custLinFactNeighborX="35155" custLinFactNeighborY="-26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1ED8-4D1E-40B5-A974-A5C9FF15C7ED}" type="pres">
      <dgm:prSet presAssocID="{19E96298-0D93-491A-AC68-6D3684C5C38B}" presName="accent_3" presStyleCnt="0"/>
      <dgm:spPr/>
    </dgm:pt>
    <dgm:pt modelId="{8D113472-4887-40B0-8F2A-BA3A19A85CD5}" type="pres">
      <dgm:prSet presAssocID="{19E96298-0D93-491A-AC68-6D3684C5C38B}" presName="accentRepeatNode" presStyleLbl="solidFgAcc1" presStyleIdx="2" presStyleCnt="5"/>
      <dgm:spPr>
        <a:xfrm>
          <a:off x="4398839" y="2285269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88AACD1E-ADC2-4C19-A110-C003C52E0711}" type="pres">
      <dgm:prSet presAssocID="{9548626B-219C-4C9C-8C2C-B5BB72D5C5CE}" presName="text_4" presStyleLbl="node1" presStyleIdx="3" presStyleCnt="5" custScaleX="28946" custLinFactNeighborX="34735" custLinFactNeighborY="-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15E45-30E5-42C4-AF13-EA368AC6EAC8}" type="pres">
      <dgm:prSet presAssocID="{9548626B-219C-4C9C-8C2C-B5BB72D5C5CE}" presName="accent_4" presStyleCnt="0"/>
      <dgm:spPr/>
    </dgm:pt>
    <dgm:pt modelId="{E95C308A-7E40-4112-ABAD-ABADAC95B1CF}" type="pres">
      <dgm:prSet presAssocID="{9548626B-219C-4C9C-8C2C-B5BB72D5C5CE}" presName="accentRepeatNode" presStyleLbl="solidFgAcc1" presStyleIdx="3" presStyleCnt="5"/>
      <dgm:spPr/>
    </dgm:pt>
    <dgm:pt modelId="{F35BF801-C3AE-4D61-B718-7B4BE71671D0}" type="pres">
      <dgm:prSet presAssocID="{04180AA4-CA24-4B08-BF38-D4C2A4C75CB8}" presName="text_5" presStyleLbl="node1" presStyleIdx="4" presStyleCnt="5" custScaleX="28039" custLinFactNeighborX="35581" custLinFactNeighborY="4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61AFB-6273-40A3-92B7-5508DDFB2689}" type="pres">
      <dgm:prSet presAssocID="{04180AA4-CA24-4B08-BF38-D4C2A4C75CB8}" presName="accent_5" presStyleCnt="0"/>
      <dgm:spPr/>
    </dgm:pt>
    <dgm:pt modelId="{CB55672F-F647-49F2-B050-D6EF99C751A0}" type="pres">
      <dgm:prSet presAssocID="{04180AA4-CA24-4B08-BF38-D4C2A4C75CB8}" presName="accentRepeatNode" presStyleLbl="solidFgAcc1" presStyleIdx="4" presStyleCnt="5"/>
      <dgm:spPr/>
    </dgm:pt>
  </dgm:ptLst>
  <dgm:cxnLst>
    <dgm:cxn modelId="{08046902-BAA0-4DF2-8BCE-00F61174B78A}" type="presOf" srcId="{19E96298-0D93-491A-AC68-6D3684C5C38B}" destId="{2FA643DA-ED6E-428D-902B-894607AA5DA0}" srcOrd="0" destOrd="0" presId="urn:microsoft.com/office/officeart/2008/layout/VerticalCurvedList"/>
    <dgm:cxn modelId="{8A2D8A2D-C454-4AB6-B50C-38085FF23993}" type="presOf" srcId="{77C99809-5B89-4B59-8EA8-D77AB573C526}" destId="{097D71E5-235D-4D78-9390-3F78D54080F3}" srcOrd="0" destOrd="0" presId="urn:microsoft.com/office/officeart/2008/layout/VerticalCurvedList"/>
    <dgm:cxn modelId="{BECE158E-9704-4AAE-84D7-D560F7AE192E}" type="presOf" srcId="{C6DA783B-5FCC-45E0-98C7-8AF1064EC1F9}" destId="{845C301D-AAE2-4EE2-BD9E-2ED6FE5B1813}" srcOrd="0" destOrd="0" presId="urn:microsoft.com/office/officeart/2008/layout/VerticalCurvedList"/>
    <dgm:cxn modelId="{8A7BF7DA-0EE0-4EAD-B41B-7D31CB33E833}" type="presOf" srcId="{088C7B38-F590-45AB-B49E-05818BAC7075}" destId="{FF6F76B1-A6A0-4BC8-B293-B363575CB24A}" srcOrd="0" destOrd="0" presId="urn:microsoft.com/office/officeart/2008/layout/VerticalCurvedList"/>
    <dgm:cxn modelId="{46D883EC-0069-4BAA-A21F-7A7D705B574B}" srcId="{C6DA783B-5FCC-45E0-98C7-8AF1064EC1F9}" destId="{19E96298-0D93-491A-AC68-6D3684C5C38B}" srcOrd="2" destOrd="0" parTransId="{839A3084-7CB7-4A14-AB8D-7A02CE2C71CC}" sibTransId="{0E949F7E-4859-4CA7-B47A-81F0C806AC87}"/>
    <dgm:cxn modelId="{D59A1E34-C043-4418-B86D-505035B6E368}" type="presOf" srcId="{A1101AA3-CAFA-4E16-A307-13692E267F98}" destId="{B52942B0-C1D2-49B9-9C6A-70245B56068E}" srcOrd="0" destOrd="0" presId="urn:microsoft.com/office/officeart/2008/layout/VerticalCurvedList"/>
    <dgm:cxn modelId="{73685A6B-E99C-4805-8449-9452AAA1EFFD}" srcId="{C6DA783B-5FCC-45E0-98C7-8AF1064EC1F9}" destId="{A1101AA3-CAFA-4E16-A307-13692E267F98}" srcOrd="1" destOrd="0" parTransId="{4E3E961E-9E1B-4820-9CC8-ECADC11C8C7F}" sibTransId="{E5978565-7CCF-4BF1-A322-76F0F719AD8A}"/>
    <dgm:cxn modelId="{EE9F440B-D759-48EA-BEEB-58BCC62F45B2}" srcId="{C6DA783B-5FCC-45E0-98C7-8AF1064EC1F9}" destId="{04180AA4-CA24-4B08-BF38-D4C2A4C75CB8}" srcOrd="4" destOrd="0" parTransId="{B72FCF0B-C619-4670-9618-EF656D6A5500}" sibTransId="{B8F60364-6AD4-4D00-83CD-411FCFA7D036}"/>
    <dgm:cxn modelId="{2AF411C3-C07D-4CA8-BF60-760E93A33E45}" type="presOf" srcId="{04180AA4-CA24-4B08-BF38-D4C2A4C75CB8}" destId="{F35BF801-C3AE-4D61-B718-7B4BE71671D0}" srcOrd="0" destOrd="0" presId="urn:microsoft.com/office/officeart/2008/layout/VerticalCurvedList"/>
    <dgm:cxn modelId="{DF011F44-77E0-4EBD-8C4D-DC5D62D244BF}" srcId="{C6DA783B-5FCC-45E0-98C7-8AF1064EC1F9}" destId="{9548626B-219C-4C9C-8C2C-B5BB72D5C5CE}" srcOrd="3" destOrd="0" parTransId="{930F91F3-3C87-4964-AE18-88A286533132}" sibTransId="{9A18E803-086C-4E0D-99AB-446BCE83A42A}"/>
    <dgm:cxn modelId="{679EAAB9-2384-4CFC-86CB-12E112DD407C}" type="presOf" srcId="{9548626B-219C-4C9C-8C2C-B5BB72D5C5CE}" destId="{88AACD1E-ADC2-4C19-A110-C003C52E0711}" srcOrd="0" destOrd="0" presId="urn:microsoft.com/office/officeart/2008/layout/VerticalCurvedList"/>
    <dgm:cxn modelId="{11EBA8DB-B235-4ED3-80E8-2E59C3354DE9}" srcId="{C6DA783B-5FCC-45E0-98C7-8AF1064EC1F9}" destId="{77C99809-5B89-4B59-8EA8-D77AB573C526}" srcOrd="0" destOrd="0" parTransId="{2DAE6DA1-8DF2-4499-B581-DF5CEC659FDF}" sibTransId="{088C7B38-F590-45AB-B49E-05818BAC7075}"/>
    <dgm:cxn modelId="{FBD2222F-8599-4DD3-8B1F-537D23DFC1D1}" type="presParOf" srcId="{845C301D-AAE2-4EE2-BD9E-2ED6FE5B1813}" destId="{1347B729-F285-4542-A5AE-D9BA796CC03C}" srcOrd="0" destOrd="0" presId="urn:microsoft.com/office/officeart/2008/layout/VerticalCurvedList"/>
    <dgm:cxn modelId="{58218EEC-69F1-4A8D-BD17-FAA51B7C20DD}" type="presParOf" srcId="{1347B729-F285-4542-A5AE-D9BA796CC03C}" destId="{735771D9-1E3B-4F64-960A-ED49C89B50A9}" srcOrd="0" destOrd="0" presId="urn:microsoft.com/office/officeart/2008/layout/VerticalCurvedList"/>
    <dgm:cxn modelId="{4CD326AE-2E94-4937-B4BF-A5F8C55C00CA}" type="presParOf" srcId="{735771D9-1E3B-4F64-960A-ED49C89B50A9}" destId="{A1A4CAC0-73E1-4751-B3A2-013FCB25AE08}" srcOrd="0" destOrd="0" presId="urn:microsoft.com/office/officeart/2008/layout/VerticalCurvedList"/>
    <dgm:cxn modelId="{8D5A0792-A8BA-444F-8376-B589B9E76837}" type="presParOf" srcId="{735771D9-1E3B-4F64-960A-ED49C89B50A9}" destId="{FF6F76B1-A6A0-4BC8-B293-B363575CB24A}" srcOrd="1" destOrd="0" presId="urn:microsoft.com/office/officeart/2008/layout/VerticalCurvedList"/>
    <dgm:cxn modelId="{E482E1EB-572C-41CD-857B-D18387A75A03}" type="presParOf" srcId="{735771D9-1E3B-4F64-960A-ED49C89B50A9}" destId="{A1268526-EAD7-4C6F-BCE1-00AC276100DD}" srcOrd="2" destOrd="0" presId="urn:microsoft.com/office/officeart/2008/layout/VerticalCurvedList"/>
    <dgm:cxn modelId="{C425B538-DA5F-4928-B0D7-A1A56493168F}" type="presParOf" srcId="{735771D9-1E3B-4F64-960A-ED49C89B50A9}" destId="{820DAA39-768D-428E-81DB-B2450BFFFA5A}" srcOrd="3" destOrd="0" presId="urn:microsoft.com/office/officeart/2008/layout/VerticalCurvedList"/>
    <dgm:cxn modelId="{519BA7CC-EC3B-4D4F-AD29-509D2E06B3FE}" type="presParOf" srcId="{1347B729-F285-4542-A5AE-D9BA796CC03C}" destId="{097D71E5-235D-4D78-9390-3F78D54080F3}" srcOrd="1" destOrd="0" presId="urn:microsoft.com/office/officeart/2008/layout/VerticalCurvedList"/>
    <dgm:cxn modelId="{206D3201-A60D-4F6F-921D-965130F3461F}" type="presParOf" srcId="{1347B729-F285-4542-A5AE-D9BA796CC03C}" destId="{DF348CC9-2ED3-40AE-BC6B-B70E33E806C1}" srcOrd="2" destOrd="0" presId="urn:microsoft.com/office/officeart/2008/layout/VerticalCurvedList"/>
    <dgm:cxn modelId="{2598AA1A-90EA-401F-A885-60D95D677BBF}" type="presParOf" srcId="{DF348CC9-2ED3-40AE-BC6B-B70E33E806C1}" destId="{948CDC7D-458A-4A70-9027-F61CA73B4539}" srcOrd="0" destOrd="0" presId="urn:microsoft.com/office/officeart/2008/layout/VerticalCurvedList"/>
    <dgm:cxn modelId="{61B12857-597D-4670-8F95-12C334C45748}" type="presParOf" srcId="{1347B729-F285-4542-A5AE-D9BA796CC03C}" destId="{B52942B0-C1D2-49B9-9C6A-70245B56068E}" srcOrd="3" destOrd="0" presId="urn:microsoft.com/office/officeart/2008/layout/VerticalCurvedList"/>
    <dgm:cxn modelId="{0F6CF1AC-C409-4D12-8F88-B178BD92CBDA}" type="presParOf" srcId="{1347B729-F285-4542-A5AE-D9BA796CC03C}" destId="{4C099A5B-C1B5-4C31-BE29-7F8C8C0B7D30}" srcOrd="4" destOrd="0" presId="urn:microsoft.com/office/officeart/2008/layout/VerticalCurvedList"/>
    <dgm:cxn modelId="{043B85B6-2697-44F8-8582-66446296DAC7}" type="presParOf" srcId="{4C099A5B-C1B5-4C31-BE29-7F8C8C0B7D30}" destId="{4CDC5C43-2347-482B-B959-08178DA068F6}" srcOrd="0" destOrd="0" presId="urn:microsoft.com/office/officeart/2008/layout/VerticalCurvedList"/>
    <dgm:cxn modelId="{56CF17EA-1E54-460F-95A5-7D8959D93D23}" type="presParOf" srcId="{1347B729-F285-4542-A5AE-D9BA796CC03C}" destId="{2FA643DA-ED6E-428D-902B-894607AA5DA0}" srcOrd="5" destOrd="0" presId="urn:microsoft.com/office/officeart/2008/layout/VerticalCurvedList"/>
    <dgm:cxn modelId="{0F54585F-683F-416D-9933-94112338D525}" type="presParOf" srcId="{1347B729-F285-4542-A5AE-D9BA796CC03C}" destId="{16BA1ED8-4D1E-40B5-A974-A5C9FF15C7ED}" srcOrd="6" destOrd="0" presId="urn:microsoft.com/office/officeart/2008/layout/VerticalCurvedList"/>
    <dgm:cxn modelId="{282EFD85-1B91-49A7-B0E5-D5287F1F9B0B}" type="presParOf" srcId="{16BA1ED8-4D1E-40B5-A974-A5C9FF15C7ED}" destId="{8D113472-4887-40B0-8F2A-BA3A19A85CD5}" srcOrd="0" destOrd="0" presId="urn:microsoft.com/office/officeart/2008/layout/VerticalCurvedList"/>
    <dgm:cxn modelId="{96F482E3-CAFB-4C27-A9C1-A612FF0E4DCF}" type="presParOf" srcId="{1347B729-F285-4542-A5AE-D9BA796CC03C}" destId="{88AACD1E-ADC2-4C19-A110-C003C52E0711}" srcOrd="7" destOrd="0" presId="urn:microsoft.com/office/officeart/2008/layout/VerticalCurvedList"/>
    <dgm:cxn modelId="{3E5A2774-A60A-4504-B0D6-924476A1928E}" type="presParOf" srcId="{1347B729-F285-4542-A5AE-D9BA796CC03C}" destId="{EB715E45-30E5-42C4-AF13-EA368AC6EAC8}" srcOrd="8" destOrd="0" presId="urn:microsoft.com/office/officeart/2008/layout/VerticalCurvedList"/>
    <dgm:cxn modelId="{C193856F-206B-4B5F-8C4E-BB7502D33532}" type="presParOf" srcId="{EB715E45-30E5-42C4-AF13-EA368AC6EAC8}" destId="{E95C308A-7E40-4112-ABAD-ABADAC95B1CF}" srcOrd="0" destOrd="0" presId="urn:microsoft.com/office/officeart/2008/layout/VerticalCurvedList"/>
    <dgm:cxn modelId="{43BC451A-FB70-4F58-AC68-745B267E303C}" type="presParOf" srcId="{1347B729-F285-4542-A5AE-D9BA796CC03C}" destId="{F35BF801-C3AE-4D61-B718-7B4BE71671D0}" srcOrd="9" destOrd="0" presId="urn:microsoft.com/office/officeart/2008/layout/VerticalCurvedList"/>
    <dgm:cxn modelId="{CF511A52-CDFF-4E12-A22A-B73446BD1DE1}" type="presParOf" srcId="{1347B729-F285-4542-A5AE-D9BA796CC03C}" destId="{6DE61AFB-6273-40A3-92B7-5508DDFB2689}" srcOrd="10" destOrd="0" presId="urn:microsoft.com/office/officeart/2008/layout/VerticalCurvedList"/>
    <dgm:cxn modelId="{A9A09A62-DCA9-4C13-AEF5-E93EE7400869}" type="presParOf" srcId="{6DE61AFB-6273-40A3-92B7-5508DDFB2689}" destId="{CB55672F-F647-49F2-B050-D6EF99C751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6B1-A6A0-4BC8-B293-B363575CB24A}">
      <dsp:nvSpPr>
        <dsp:cNvPr id="0" name=""/>
        <dsp:cNvSpPr/>
      </dsp:nvSpPr>
      <dsp:spPr>
        <a:xfrm>
          <a:off x="4799939" y="-937168"/>
          <a:ext cx="7291592" cy="7291592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D71E5-235D-4D78-9390-3F78D54080F3}">
      <dsp:nvSpPr>
        <dsp:cNvPr id="0" name=""/>
        <dsp:cNvSpPr/>
      </dsp:nvSpPr>
      <dsp:spPr>
        <a:xfrm>
          <a:off x="3576886" y="360627"/>
          <a:ext cx="1801070" cy="67569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cs typeface="B Nazanin" panose="00000400000000000000" pitchFamily="2" charset="-78"/>
            </a:rPr>
            <a:t>مقدمه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576886" y="360627"/>
        <a:ext cx="1801070" cy="675693"/>
      </dsp:txXfrm>
    </dsp:sp>
    <dsp:sp modelId="{948CDC7D-458A-4A70-9027-F61CA73B4539}">
      <dsp:nvSpPr>
        <dsp:cNvPr id="0" name=""/>
        <dsp:cNvSpPr/>
      </dsp:nvSpPr>
      <dsp:spPr>
        <a:xfrm>
          <a:off x="5033200" y="253798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942B0-C1D2-49B9-9C6A-70245B56068E}">
      <dsp:nvSpPr>
        <dsp:cNvPr id="0" name=""/>
        <dsp:cNvSpPr/>
      </dsp:nvSpPr>
      <dsp:spPr>
        <a:xfrm>
          <a:off x="3280478" y="1369676"/>
          <a:ext cx="1652518" cy="6519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مدلسازی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80478" y="1369676"/>
        <a:ext cx="1652518" cy="651999"/>
      </dsp:txXfrm>
    </dsp:sp>
    <dsp:sp modelId="{4CDC5C43-2347-482B-B959-08178DA068F6}">
      <dsp:nvSpPr>
        <dsp:cNvPr id="0" name=""/>
        <dsp:cNvSpPr/>
      </dsp:nvSpPr>
      <dsp:spPr>
        <a:xfrm>
          <a:off x="4547814" y="1269533"/>
          <a:ext cx="846717" cy="846717"/>
        </a:xfrm>
        <a:prstGeom prst="ellipse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A643DA-ED6E-428D-902B-894607AA5DA0}">
      <dsp:nvSpPr>
        <dsp:cNvPr id="0" name=""/>
        <dsp:cNvSpPr/>
      </dsp:nvSpPr>
      <dsp:spPr>
        <a:xfrm>
          <a:off x="3110496" y="2352315"/>
          <a:ext cx="1714436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537665" bIns="60960" numCol="1" spcCol="1270" anchor="ctr" anchorCtr="0">
          <a:noAutofit/>
        </a:bodyPr>
        <a:lstStyle/>
        <a:p>
          <a:pPr lvl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حل مدل</a:t>
          </a:r>
          <a:endParaRPr lang="en-US" sz="24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110496" y="2352315"/>
        <a:ext cx="1714436" cy="677373"/>
      </dsp:txXfrm>
    </dsp:sp>
    <dsp:sp modelId="{8D113472-4887-40B0-8F2A-BA3A19A85CD5}">
      <dsp:nvSpPr>
        <dsp:cNvPr id="0" name=""/>
        <dsp:cNvSpPr/>
      </dsp:nvSpPr>
      <dsp:spPr>
        <a:xfrm>
          <a:off x="4398839" y="2285269"/>
          <a:ext cx="846717" cy="846717"/>
        </a:xfrm>
        <a:prstGeom prst="ellipse">
          <a:avLst/>
        </a:prstGeom>
        <a:solidFill>
          <a:srgbClr val="00FFFF"/>
        </a:solidFill>
        <a:ln w="9525" cap="flat" cmpd="sng" algn="ctr">
          <a:solidFill>
            <a:srgbClr val="454545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AACD1E-ADC2-4C19-A110-C003C52E0711}">
      <dsp:nvSpPr>
        <dsp:cNvPr id="0" name=""/>
        <dsp:cNvSpPr/>
      </dsp:nvSpPr>
      <dsp:spPr>
        <a:xfrm>
          <a:off x="3215139" y="3348285"/>
          <a:ext cx="1709265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شبیه‌سازی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215139" y="3348285"/>
        <a:ext cx="1709265" cy="677373"/>
      </dsp:txXfrm>
    </dsp:sp>
    <dsp:sp modelId="{E95C308A-7E40-4112-ABAD-ABADAC95B1CF}">
      <dsp:nvSpPr>
        <dsp:cNvPr id="0" name=""/>
        <dsp:cNvSpPr/>
      </dsp:nvSpPr>
      <dsp:spPr>
        <a:xfrm>
          <a:off x="4547814" y="3301004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5BF801-C3AE-4D61-B718-7B4BE71671D0}">
      <dsp:nvSpPr>
        <dsp:cNvPr id="0" name=""/>
        <dsp:cNvSpPr/>
      </dsp:nvSpPr>
      <dsp:spPr>
        <a:xfrm>
          <a:off x="3639225" y="4434108"/>
          <a:ext cx="1791804" cy="6773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37665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B Nazanin" panose="00000400000000000000" pitchFamily="2" charset="-78"/>
            </a:rPr>
            <a:t>نتایج</a:t>
          </a:r>
          <a:endParaRPr lang="en-US" sz="2000" b="1" kern="1200" dirty="0">
            <a:solidFill>
              <a:prstClr val="white"/>
            </a:solidFill>
            <a:latin typeface="Century Gothic" panose="020B0502020202020204"/>
            <a:ea typeface="+mn-ea"/>
            <a:cs typeface="B Nazanin" panose="00000400000000000000" pitchFamily="2" charset="-78"/>
          </a:endParaRPr>
        </a:p>
      </dsp:txBody>
      <dsp:txXfrm>
        <a:off x="3639225" y="4434108"/>
        <a:ext cx="1791804" cy="677373"/>
      </dsp:txXfrm>
    </dsp:sp>
    <dsp:sp modelId="{CB55672F-F647-49F2-B050-D6EF99C751A0}">
      <dsp:nvSpPr>
        <dsp:cNvPr id="0" name=""/>
        <dsp:cNvSpPr/>
      </dsp:nvSpPr>
      <dsp:spPr>
        <a:xfrm>
          <a:off x="5033200" y="4316740"/>
          <a:ext cx="846717" cy="84671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8A32C09-7E32-4665-B93B-13805C075D3B}" type="datetimeFigureOut">
              <a:rPr lang="fa-IR" smtClean="0"/>
              <a:t>01/12/1442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ABC935C-9C8E-48D1-AFD9-94401D79D9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8043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1DC1F7-A9E9-4D8B-8C97-C74523B2CF2A}" type="datetimeFigureOut">
              <a:rPr lang="en-US" smtClean="0"/>
              <a:pPr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0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1DC1F7-A9E9-4D8B-8C97-C74523B2CF2A}" type="datetimeFigureOut">
              <a:rPr lang="en-US" smtClean="0"/>
              <a:pPr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20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1DC1F7-A9E9-4D8B-8C97-C74523B2CF2A}" type="datetimeFigureOut">
              <a:rPr lang="en-US" smtClean="0"/>
              <a:pPr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2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1DC1F7-A9E9-4D8B-8C97-C74523B2CF2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9542E4-2CCF-42F6-9D92-ED5680351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4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1DC1F7-A9E9-4D8B-8C97-C74523B2CF2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9542E4-2CCF-42F6-9D92-ED5680351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0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9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1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0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DC1F7-A9E9-4D8B-8C97-C74523B2CF2A}" type="datetimeFigureOut">
              <a:rPr lang="en-US" smtClean="0"/>
              <a:pPr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17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microsoft.com/office/2007/relationships/hdphoto" Target="../media/hdphoto1.wdp"/><Relationship Id="rId7" Type="http://schemas.openxmlformats.org/officeDocument/2006/relationships/diagramColors" Target="../diagrams/colors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microsoft.com/office/2007/relationships/hdphoto" Target="../media/hdphoto1.wdp"/><Relationship Id="rId7" Type="http://schemas.openxmlformats.org/officeDocument/2006/relationships/diagramColors" Target="../diagrams/colors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microsoft.com/office/2007/relationships/hdphoto" Target="../media/hdphoto1.wdp"/><Relationship Id="rId7" Type="http://schemas.openxmlformats.org/officeDocument/2006/relationships/diagramColors" Target="../diagrams/colors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microsoft.com/office/2007/relationships/hdphoto" Target="../media/hdphoto1.wdp"/><Relationship Id="rId7" Type="http://schemas.openxmlformats.org/officeDocument/2006/relationships/diagramColors" Target="../diagrams/colors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microsoft.com/office/2007/relationships/hdphoto" Target="../media/hdphoto1.wdp"/><Relationship Id="rId7" Type="http://schemas.openxmlformats.org/officeDocument/2006/relationships/diagramColors" Target="../diagrams/colors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microsoft.com/office/2007/relationships/hdphoto" Target="../media/hdphoto1.wdp"/><Relationship Id="rId7" Type="http://schemas.openxmlformats.org/officeDocument/2006/relationships/diagramColors" Target="../diagrams/colors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microsoft.com/office/2007/relationships/hdphoto" Target="../media/hdphoto1.wdp"/><Relationship Id="rId7" Type="http://schemas.openxmlformats.org/officeDocument/2006/relationships/diagramColors" Target="../diagrams/colors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microsoft.com/office/2007/relationships/hdphoto" Target="../media/hdphoto1.wdp"/><Relationship Id="rId7" Type="http://schemas.openxmlformats.org/officeDocument/2006/relationships/diagramColors" Target="../diagrams/colors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1.wdp"/><Relationship Id="rId7" Type="http://schemas.openxmlformats.org/officeDocument/2006/relationships/diagramColors" Target="../diagrams/colors5.xml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8.png"/><Relationship Id="rId4" Type="http://schemas.openxmlformats.org/officeDocument/2006/relationships/diagramData" Target="../diagrams/data5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1.wdp"/><Relationship Id="rId7" Type="http://schemas.openxmlformats.org/officeDocument/2006/relationships/diagramColors" Target="../diagrams/colors6.xml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2.png"/><Relationship Id="rId4" Type="http://schemas.openxmlformats.org/officeDocument/2006/relationships/diagramData" Target="../diagrams/data6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1.wdp"/><Relationship Id="rId7" Type="http://schemas.openxmlformats.org/officeDocument/2006/relationships/diagramColors" Target="../diagrams/colors7.xml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16.png"/><Relationship Id="rId4" Type="http://schemas.openxmlformats.org/officeDocument/2006/relationships/diagramData" Target="../diagrams/data7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microsoft.com/office/2007/relationships/hdphoto" Target="../media/hdphoto1.wdp"/><Relationship Id="rId7" Type="http://schemas.openxmlformats.org/officeDocument/2006/relationships/diagramColors" Target="../diagrams/colors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81296" y="1075931"/>
            <a:ext cx="11235566" cy="14256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B Nazanin" panose="00000400000000000000" pitchFamily="2" charset="-78"/>
              </a:rPr>
              <a:t>Arena Simulation of Multi-Level Medicine Inventory Control In Hospital Pharmacy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4381" y="3242683"/>
            <a:ext cx="2326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b="1" dirty="0">
                <a:cs typeface="B Nazanin" panose="00000400000000000000" pitchFamily="2" charset="-78"/>
              </a:rPr>
              <a:t>دانشجو: پگاه ارده خانی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4650" y="4236417"/>
            <a:ext cx="2465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b="1" dirty="0">
                <a:cs typeface="B Nazanin" panose="00000400000000000000" pitchFamily="2" charset="-78"/>
              </a:rPr>
              <a:t>استاد : دکتر حسن نایبی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7EBA5-C517-458D-B598-CD43766511BD}"/>
              </a:ext>
            </a:extLst>
          </p:cNvPr>
          <p:cNvSpPr txBox="1"/>
          <p:nvPr/>
        </p:nvSpPr>
        <p:spPr>
          <a:xfrm>
            <a:off x="-67758" y="5077587"/>
            <a:ext cx="4873493" cy="1430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دانشجویان: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علیرضا عشقی 99207446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سینا فیضی کریم‌آبادی 99207468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D21D18-E1EB-4BF0-9E65-33E16AF80A71}"/>
              </a:ext>
            </a:extLst>
          </p:cNvPr>
          <p:cNvSpPr txBox="1"/>
          <p:nvPr/>
        </p:nvSpPr>
        <p:spPr>
          <a:xfrm>
            <a:off x="-67758" y="4265623"/>
            <a:ext cx="4873493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استاد:</a:t>
            </a:r>
            <a:br>
              <a:rPr lang="fa-IR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</a:br>
            <a:r>
              <a:rPr lang="fa-IR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دکتر عرفان حسن نایبی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1026" name="Picture 2" descr="How you can Reduce Cost in 4 ways via Hospital Inventory Management">
            <a:extLst>
              <a:ext uri="{FF2B5EF4-FFF2-40B4-BE49-F238E27FC236}">
                <a16:creationId xmlns:a16="http://schemas.microsoft.com/office/drawing/2014/main" id="{9B629895-EFC6-4439-9882-4D169F2F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93" y="2842551"/>
            <a:ext cx="6834762" cy="371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CD8B5D-1C66-4FC8-923B-F764C660925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03" y="2459253"/>
            <a:ext cx="1905172" cy="17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3282" y="491526"/>
            <a:ext cx="8763000" cy="5663089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CE5CE-A8A3-4465-B757-0ACB9D8A9705}"/>
              </a:ext>
            </a:extLst>
          </p:cNvPr>
          <p:cNvSpPr txBox="1"/>
          <p:nvPr/>
        </p:nvSpPr>
        <p:spPr>
          <a:xfrm>
            <a:off x="4726745" y="564210"/>
            <a:ext cx="4575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B Titr" panose="00000700000000000000" pitchFamily="2" charset="-78"/>
              </a:rPr>
              <a:t>خروجی الگوریتم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B Titr" panose="00000700000000000000" pitchFamily="2" charset="-78"/>
              </a:rPr>
              <a:t>PSO</a:t>
            </a:r>
            <a:endParaRPr kumimoji="0" lang="fa-IR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B Titr" panose="000007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AA741-A670-40AC-AFEF-F7E185BFFA6B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t="20587" r="19791" b="10856"/>
          <a:stretch/>
        </p:blipFill>
        <p:spPr bwMode="auto">
          <a:xfrm>
            <a:off x="1472199" y="1178301"/>
            <a:ext cx="7496175" cy="4893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910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28627327"/>
              </p:ext>
            </p:extLst>
          </p:nvPr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7963" y="491526"/>
            <a:ext cx="8952119" cy="6148425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F82C-546B-42CE-9D98-5879781BDC28}"/>
              </a:ext>
            </a:extLst>
          </p:cNvPr>
          <p:cNvSpPr txBox="1"/>
          <p:nvPr/>
        </p:nvSpPr>
        <p:spPr>
          <a:xfrm>
            <a:off x="741275" y="491526"/>
            <a:ext cx="8627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b="1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شبیه سازی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DC1</a:t>
            </a:r>
            <a:endParaRPr lang="fa-IR" sz="2400" b="1" dirty="0">
              <a:solidFill>
                <a:schemeClr val="bg1"/>
              </a:solidFill>
              <a:latin typeface="Calibri" panose="020F0502020204030204" pitchFamily="34" charset="0"/>
              <a:cs typeface="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25D0F-0BEC-4548-A0CA-10111865C85B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6" y="953191"/>
            <a:ext cx="8960326" cy="567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4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7963" y="491526"/>
            <a:ext cx="8952119" cy="6148425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F82C-546B-42CE-9D98-5879781BDC28}"/>
              </a:ext>
            </a:extLst>
          </p:cNvPr>
          <p:cNvSpPr txBox="1"/>
          <p:nvPr/>
        </p:nvSpPr>
        <p:spPr>
          <a:xfrm>
            <a:off x="741275" y="491526"/>
            <a:ext cx="8627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b="1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شبیه سازی یک بخش در داروخانه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C6B73-C388-4557-81FB-0236D3EA291E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2" y="1071265"/>
            <a:ext cx="8627013" cy="51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7963" y="491526"/>
            <a:ext cx="8952119" cy="6148425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F82C-546B-42CE-9D98-5879781BDC28}"/>
              </a:ext>
            </a:extLst>
          </p:cNvPr>
          <p:cNvSpPr txBox="1"/>
          <p:nvPr/>
        </p:nvSpPr>
        <p:spPr>
          <a:xfrm>
            <a:off x="741275" y="491526"/>
            <a:ext cx="8627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b="1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شبیه سازی سیستم کنترل موجودی در داروخانه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B2A77-3A8D-4805-9D9C-AC05AC1F43D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8" y="953191"/>
            <a:ext cx="8627014" cy="529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8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7963" y="491526"/>
            <a:ext cx="8952119" cy="6148425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F82C-546B-42CE-9D98-5879781BDC28}"/>
              </a:ext>
            </a:extLst>
          </p:cNvPr>
          <p:cNvSpPr txBox="1"/>
          <p:nvPr/>
        </p:nvSpPr>
        <p:spPr>
          <a:xfrm>
            <a:off x="741275" y="491526"/>
            <a:ext cx="8627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b="1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شبیه سازی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PDC</a:t>
            </a:r>
            <a:endParaRPr lang="fa-IR" sz="2400" b="1" dirty="0">
              <a:solidFill>
                <a:schemeClr val="bg1"/>
              </a:solidFill>
              <a:latin typeface="Calibri" panose="020F0502020204030204" pitchFamily="34" charset="0"/>
              <a:cs typeface="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308C5-24B3-4D24-91E0-A08A589A77B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2" y="953191"/>
            <a:ext cx="8806375" cy="568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8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7963" y="491526"/>
            <a:ext cx="8952119" cy="6148425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F82C-546B-42CE-9D98-5879781BDC28}"/>
              </a:ext>
            </a:extLst>
          </p:cNvPr>
          <p:cNvSpPr txBox="1"/>
          <p:nvPr/>
        </p:nvSpPr>
        <p:spPr>
          <a:xfrm>
            <a:off x="741275" y="491526"/>
            <a:ext cx="8627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b="1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شبیه سازی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PDC</a:t>
            </a:r>
            <a:r>
              <a:rPr lang="fa-IR" sz="2400" b="1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 بخش مربوط به محاسبه هزینه‌های شمارشی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81A72-3F7E-4C29-A14E-87A9B61842C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" y="1071265"/>
            <a:ext cx="8835685" cy="544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7963" y="491526"/>
            <a:ext cx="8952119" cy="6148425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rtl="1"/>
            <a:r>
              <a:rPr lang="fa-I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/>
                <a:cs typeface="B Nazanin" panose="00000400000000000000" pitchFamily="2" charset="-78"/>
              </a:rPr>
              <a:t>استفاده از</a:t>
            </a:r>
            <a:r>
              <a:rPr lang="en-US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/>
                <a:cs typeface="B Nazanin" panose="00000400000000000000" pitchFamily="2" charset="-78"/>
              </a:rPr>
              <a:t>Process Analyzer </a:t>
            </a:r>
            <a:r>
              <a:rPr lang="fa-I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/>
                <a:cs typeface="B Nazanin" panose="00000400000000000000" pitchFamily="2" charset="-78"/>
              </a:rPr>
              <a:t> جهت بهینه سازی</a:t>
            </a:r>
          </a:p>
          <a:p>
            <a:pPr algn="ctr" rtl="1"/>
            <a:endParaRPr lang="fa-IR" sz="7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  <a:latin typeface="Century"/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8B115-B7C5-483F-A415-487D43D3C1AC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4479" b="53788"/>
          <a:stretch/>
        </p:blipFill>
        <p:spPr bwMode="auto">
          <a:xfrm>
            <a:off x="407962" y="998807"/>
            <a:ext cx="8952120" cy="5641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22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07383898"/>
              </p:ext>
            </p:extLst>
          </p:nvPr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7963" y="491526"/>
            <a:ext cx="8952119" cy="6148425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rtl="1"/>
            <a:endParaRPr lang="fa-IR" sz="7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  <a:latin typeface="Century"/>
              <a:cs typeface="B Nazanin" panose="00000400000000000000" pitchFamily="2" charset="-78"/>
            </a:endParaRPr>
          </a:p>
          <a:p>
            <a:pPr algn="ctr" rtl="1"/>
            <a:endParaRPr lang="fa-IR" sz="7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  <a:latin typeface="Century"/>
              <a:cs typeface="B Nazanin" panose="00000400000000000000" pitchFamily="2" charset="-78"/>
            </a:endParaRPr>
          </a:p>
          <a:p>
            <a:pPr algn="ctr" rtl="1"/>
            <a:r>
              <a:rPr lang="fa-IR" sz="7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/>
                <a:cs typeface="B Nazanin" panose="00000400000000000000" pitchFamily="2" charset="-78"/>
              </a:rPr>
              <a:t>با سپاس از توجه شما</a:t>
            </a:r>
          </a:p>
        </p:txBody>
      </p:sp>
    </p:spTree>
    <p:extLst>
      <p:ext uri="{BB962C8B-B14F-4D97-AF65-F5344CB8AC3E}">
        <p14:creationId xmlns:p14="http://schemas.microsoft.com/office/powerpoint/2010/main" val="11060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41624651"/>
              </p:ext>
            </p:extLst>
          </p:nvPr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3282" y="491526"/>
            <a:ext cx="8763000" cy="5663089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2800" y="564210"/>
            <a:ext cx="467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B Titr" panose="00000700000000000000" pitchFamily="2" charset="-78"/>
              </a:rPr>
              <a:t>سیستم مورد بررسی</a:t>
            </a:r>
            <a:endParaRPr kumimoji="0" lang="fa-IR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B Titr" panose="000007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6CFC2-6355-4DEB-AD41-629A0D72622A}"/>
              </a:ext>
            </a:extLst>
          </p:cNvPr>
          <p:cNvSpPr txBox="1"/>
          <p:nvPr/>
        </p:nvSpPr>
        <p:spPr>
          <a:xfrm>
            <a:off x="741275" y="1276744"/>
            <a:ext cx="862701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سیستم چندلایه انبارداری و ارائه‌ی دارو در یک بیمارستان در چین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شامل: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 تعدادی تامین کننده با نماد 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S</a:t>
            </a:r>
          </a:p>
          <a:p>
            <a:pPr lvl="1" algn="r" rtl="1"/>
            <a:endParaRPr lang="fa-IR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 یک انبار اصلی داروی بیمارستان با نماد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PDC </a:t>
            </a:r>
          </a:p>
          <a:p>
            <a:pPr lvl="1" algn="r" rtl="1"/>
            <a:endParaRPr lang="fa-I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 تعدادی داروخانه با نماد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DC </a:t>
            </a: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 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Nazanin" panose="00000400000000000000" pitchFamily="2" charset="-78"/>
            </a:endParaRPr>
          </a:p>
          <a:p>
            <a:pPr lvl="1" algn="r" rtl="1"/>
            <a:endParaRPr lang="fa-IR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 بخش‌ها و دپارتمان‌های مختلف با نماد 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W</a:t>
            </a:r>
          </a:p>
          <a:p>
            <a:pPr lvl="1" algn="r" rtl="1"/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 </a:t>
            </a:r>
            <a:r>
              <a:rPr lang="fa-I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تعدادی بیمار در هر بخش با نماد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P</a:t>
            </a:r>
            <a:endParaRPr lang="fa-IR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3282" y="491526"/>
            <a:ext cx="8763000" cy="5663089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CE5CE-A8A3-4465-B757-0ACB9D8A9705}"/>
              </a:ext>
            </a:extLst>
          </p:cNvPr>
          <p:cNvSpPr txBox="1"/>
          <p:nvPr/>
        </p:nvSpPr>
        <p:spPr>
          <a:xfrm>
            <a:off x="4648200" y="564210"/>
            <a:ext cx="4654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B Titr" panose="00000700000000000000" pitchFamily="2" charset="-78"/>
              </a:rPr>
              <a:t>نمای کلی سیستم</a:t>
            </a:r>
            <a:endParaRPr kumimoji="0" lang="fa-IR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B Titr" panose="000007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AF8B5-D5AC-4E8A-8A72-840E1F0B083A}"/>
              </a:ext>
            </a:extLst>
          </p:cNvPr>
          <p:cNvPicPr/>
          <p:nvPr/>
        </p:nvPicPr>
        <p:blipFill rotWithShape="1">
          <a:blip r:embed="rId9"/>
          <a:srcRect b="10085"/>
          <a:stretch/>
        </p:blipFill>
        <p:spPr>
          <a:xfrm>
            <a:off x="893309" y="1267059"/>
            <a:ext cx="8322945" cy="45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3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3282" y="491526"/>
            <a:ext cx="8763000" cy="5663089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CE5CE-A8A3-4465-B757-0ACB9D8A9705}"/>
              </a:ext>
            </a:extLst>
          </p:cNvPr>
          <p:cNvSpPr txBox="1"/>
          <p:nvPr/>
        </p:nvSpPr>
        <p:spPr>
          <a:xfrm>
            <a:off x="4436533" y="564210"/>
            <a:ext cx="486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B Titr" panose="00000700000000000000" pitchFamily="2" charset="-78"/>
              </a:rPr>
              <a:t>فرضیات سیستم</a:t>
            </a:r>
            <a:endParaRPr kumimoji="0" lang="fa-IR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B Titr" panose="000007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F82C-546B-42CE-9D98-5879781BDC28}"/>
              </a:ext>
            </a:extLst>
          </p:cNvPr>
          <p:cNvSpPr txBox="1"/>
          <p:nvPr/>
        </p:nvSpPr>
        <p:spPr>
          <a:xfrm>
            <a:off x="809268" y="1148985"/>
            <a:ext cx="862701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	کمبود موجودی در سیستم مجاز نیست.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	تقاضاهای مشابه را با هم ترکیب کرده و به طور کلی تقاضاها را از چند توزیع احتمالی معروف در نظر می‌گیریم.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	بین تقاضای داروی بیماران و بخش‌های مختلف همبستگی در نظر نمی‌گیریم.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	هر سفارش-تقاضا میتواند توسط یک یا چند تامین‌کننده، تامین گردد.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	با توجه به شرایط تقاضا و بزرگی سفارش، داروهای مختلف را می‌توان در شبیه سازی ترکیب کرده و به عنوان یک نوع دارو در نظر گرفت.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	فرض می‌کنیم انبار اصلی داروی بیمارستان بعد از دریافت سفارش داروها و پس از یک زمان مشخص میتواند تقاضا را تامین کرده و تحویل دهد.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5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3282" y="491526"/>
            <a:ext cx="8763000" cy="5663089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CE5CE-A8A3-4465-B757-0ACB9D8A9705}"/>
              </a:ext>
            </a:extLst>
          </p:cNvPr>
          <p:cNvSpPr txBox="1"/>
          <p:nvPr/>
        </p:nvSpPr>
        <p:spPr>
          <a:xfrm>
            <a:off x="6324601" y="831144"/>
            <a:ext cx="297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B Titr" panose="00000700000000000000" pitchFamily="2" charset="-78"/>
              </a:rPr>
              <a:t>هدف سیستم</a:t>
            </a:r>
            <a:endParaRPr kumimoji="0" lang="fa-IR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B Titr" panose="000007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F82C-546B-42CE-9D98-5879781BDC28}"/>
              </a:ext>
            </a:extLst>
          </p:cNvPr>
          <p:cNvSpPr txBox="1"/>
          <p:nvPr/>
        </p:nvSpPr>
        <p:spPr>
          <a:xfrm>
            <a:off x="809268" y="1415036"/>
            <a:ext cx="862701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	هدف سیستم کنترل موجودی این است که: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 اتمام موجودی اتفاق نیفتد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endParaRPr lang="fa-IR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 مقدار متوسط سطح موجودی کمینه شود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endParaRPr lang="fa-IR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 هزینه کل کنترل موجودی داروهای بیمارستان کمینه شود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808864892"/>
              </p:ext>
            </p:extLst>
          </p:nvPr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3282" y="491526"/>
            <a:ext cx="8763000" cy="5663089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CE5CE-A8A3-4465-B757-0ACB9D8A9705}"/>
              </a:ext>
            </a:extLst>
          </p:cNvPr>
          <p:cNvSpPr txBox="1"/>
          <p:nvPr/>
        </p:nvSpPr>
        <p:spPr>
          <a:xfrm>
            <a:off x="6324601" y="564210"/>
            <a:ext cx="297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B Titr" panose="00000700000000000000" pitchFamily="2" charset="-78"/>
              </a:rPr>
              <a:t>مدلسازی</a:t>
            </a:r>
            <a:endParaRPr kumimoji="0" lang="fa-IR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B Titr" panose="000007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F82C-546B-42CE-9D98-5879781BDC28}"/>
              </a:ext>
            </a:extLst>
          </p:cNvPr>
          <p:cNvSpPr txBox="1"/>
          <p:nvPr/>
        </p:nvSpPr>
        <p:spPr>
          <a:xfrm>
            <a:off x="809268" y="1148985"/>
            <a:ext cx="86270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	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میزان تقاضا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میزان موجودی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سفارش دهی یا عدم سفارش دهی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تعداد دفعات سفارش دهی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میزان سفارش دهی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F8010-2AEF-4A1A-8E7D-F05EF1A145F1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73282" y="1465497"/>
            <a:ext cx="4953795" cy="1692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56204-B19D-4E5E-9F0C-45EA17877C9B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73282" y="3318228"/>
            <a:ext cx="4137869" cy="813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0F9DA4-62B2-42FC-93DE-5D03D9BFA074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17" y="4131731"/>
            <a:ext cx="2637317" cy="535556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0160E3-435F-42D3-A8E5-807732420847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68" y="4916785"/>
            <a:ext cx="2946832" cy="493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965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3282" y="491526"/>
            <a:ext cx="8763000" cy="5663089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CE5CE-A8A3-4465-B757-0ACB9D8A9705}"/>
              </a:ext>
            </a:extLst>
          </p:cNvPr>
          <p:cNvSpPr txBox="1"/>
          <p:nvPr/>
        </p:nvSpPr>
        <p:spPr>
          <a:xfrm>
            <a:off x="6324601" y="564210"/>
            <a:ext cx="297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B Titr" panose="00000700000000000000" pitchFamily="2" charset="-78"/>
              </a:rPr>
              <a:t>مدلسازی</a:t>
            </a:r>
            <a:endParaRPr kumimoji="0" lang="fa-IR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B Titr" panose="000007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F82C-546B-42CE-9D98-5879781BDC28}"/>
              </a:ext>
            </a:extLst>
          </p:cNvPr>
          <p:cNvSpPr txBox="1"/>
          <p:nvPr/>
        </p:nvSpPr>
        <p:spPr>
          <a:xfrm>
            <a:off x="673282" y="1148985"/>
            <a:ext cx="862701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	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میزان خرید انبار مرکزی بیمارستان از تامین کنندگان بالادستی در هفته‌ی آلفا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just" rtl="1"/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هزینه های انبار مرکزی: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مجموع هزینه‌ی تحویل داروها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just" rtl="1"/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مجموع هزینه‌ی سفارش دهی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مجموع هزینه‌ی نگهداری داروها</a:t>
            </a: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8BDABC-F267-4786-AB45-2F124ADEB39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23027" y="2038643"/>
            <a:ext cx="3073415" cy="662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F7D88E-0DB1-4618-BE0D-981474B79CE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192" t="45742" r="44154" b="47641"/>
          <a:stretch/>
        </p:blipFill>
        <p:spPr>
          <a:xfrm>
            <a:off x="847903" y="3429000"/>
            <a:ext cx="8145532" cy="800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A01887-0517-43E8-A3AC-362D8217B8DF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47903" y="4391040"/>
            <a:ext cx="4407287" cy="4593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1C4543-3A05-47AF-A877-8BB9FBC591C7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847904" y="5179099"/>
            <a:ext cx="3148537" cy="4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9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3282" y="491526"/>
            <a:ext cx="8763000" cy="5663089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CE5CE-A8A3-4465-B757-0ACB9D8A9705}"/>
              </a:ext>
            </a:extLst>
          </p:cNvPr>
          <p:cNvSpPr txBox="1"/>
          <p:nvPr/>
        </p:nvSpPr>
        <p:spPr>
          <a:xfrm>
            <a:off x="6324601" y="564210"/>
            <a:ext cx="297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B Titr" panose="00000700000000000000" pitchFamily="2" charset="-78"/>
              </a:rPr>
              <a:t>مدلسازی</a:t>
            </a:r>
            <a:endParaRPr kumimoji="0" lang="fa-IR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B Titr" panose="000007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F82C-546B-42CE-9D98-5879781BDC28}"/>
              </a:ext>
            </a:extLst>
          </p:cNvPr>
          <p:cNvSpPr txBox="1"/>
          <p:nvPr/>
        </p:nvSpPr>
        <p:spPr>
          <a:xfrm>
            <a:off x="673282" y="1148985"/>
            <a:ext cx="862701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	</a:t>
            </a: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هزینه‌های مربوط به داروخانه</a:t>
            </a:r>
            <a:r>
              <a:rPr lang="en-US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 j </a:t>
            </a: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ام:</a:t>
            </a:r>
            <a:endParaRPr lang="en-US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just" rtl="1"/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هزینه‌ی تحویل داروها در داروخانه </a:t>
            </a:r>
            <a:r>
              <a:rPr lang="en-US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j</a:t>
            </a: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just" rtl="1"/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هزینه‌ی سفارش دهی</a:t>
            </a:r>
            <a:r>
              <a:rPr lang="en-US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در داروخانه </a:t>
            </a:r>
            <a:r>
              <a:rPr lang="en-US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j</a:t>
            </a: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هزینه‌ی نگهداری داروها</a:t>
            </a:r>
            <a:r>
              <a:rPr lang="en-US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در داروخانه </a:t>
            </a:r>
            <a:r>
              <a:rPr lang="en-US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j</a:t>
            </a:r>
          </a:p>
          <a:p>
            <a:pPr lvl="1" algn="just" rtl="1"/>
            <a:endParaRPr lang="en-US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کل هزینه‌ی سالانه کنترل موجودی داروهای بیمارستان 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285750" indent="-285750" algn="just" rtl="1"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608008-F3EB-44B4-BC2E-3F8B84F9D947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68411" y="2094014"/>
            <a:ext cx="3117496" cy="506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76FC5-7090-463F-A2CD-CC6F63ED31B1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68411" y="3421183"/>
            <a:ext cx="3272241" cy="373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3AED9B-42F7-4DFC-9547-A9C37AFC769B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868411" y="4335500"/>
            <a:ext cx="3037655" cy="391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6B983D-F65C-4CA7-B3F4-132929AAE96F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868411" y="5435147"/>
            <a:ext cx="6524625" cy="4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659052258"/>
              </p:ext>
            </p:extLst>
          </p:nvPr>
        </p:nvGraphicFramePr>
        <p:xfrm>
          <a:off x="6324601" y="609600"/>
          <a:ext cx="697654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3282" y="491526"/>
            <a:ext cx="8763000" cy="5663089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CE5CE-A8A3-4465-B757-0ACB9D8A9705}"/>
              </a:ext>
            </a:extLst>
          </p:cNvPr>
          <p:cNvSpPr txBox="1"/>
          <p:nvPr/>
        </p:nvSpPr>
        <p:spPr>
          <a:xfrm>
            <a:off x="6324601" y="564210"/>
            <a:ext cx="297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B Titr" panose="00000700000000000000" pitchFamily="2" charset="-78"/>
              </a:rPr>
              <a:t>حل مدل</a:t>
            </a:r>
            <a:endParaRPr kumimoji="0" lang="fa-IR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B Titr" panose="000007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0F82C-546B-42CE-9D98-5879781BDC28}"/>
              </a:ext>
            </a:extLst>
          </p:cNvPr>
          <p:cNvSpPr txBox="1"/>
          <p:nvPr/>
        </p:nvSpPr>
        <p:spPr>
          <a:xfrm>
            <a:off x="673282" y="1148985"/>
            <a:ext cx="86270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Nazanin" panose="00000400000000000000" pitchFamily="2" charset="-78"/>
              </a:rPr>
              <a:t>یک چالش مهم که در حل مساله بهینه سازی با آن مواجه هستیم طبیعت تقاضا است که به صورت تصادفی و غیرقطعی است.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قرار دادن فرضیاتی در ارتباط با مساله موجب به فاصله از واقعیت و ارائه جواب نامناسب می‌شود.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استفاده از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Simulation Optimization Design</a:t>
            </a:r>
            <a:r>
              <a:rPr lang="fa-IR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 و ارنا برای این موضوع، سپس استفاده از  روش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Particle Swarm Optimization</a:t>
            </a:r>
            <a:r>
              <a:rPr lang="fa-IR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(به اختصار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PSO</a:t>
            </a:r>
            <a:r>
              <a:rPr lang="fa-IR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 </a:t>
            </a:r>
            <a:r>
              <a:rPr lang="fa-IR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 جهت بهینه سازی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 PSO</a:t>
            </a:r>
            <a:r>
              <a:rPr lang="fa-IR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یکی از مهم ترین الگوریتم های بهینه سازی هوشمند است 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Calibri" panose="020F0502020204030204" pitchFamily="34" charset="0"/>
                <a:cs typeface="Nazanin" panose="00000400000000000000" pitchFamily="2" charset="-78"/>
              </a:rPr>
              <a:t>فرمول¬های مورد استفاده برای به روز کردن سرعت و موقعیت ذرات 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Nazanin" panose="00000400000000000000" pitchFamily="2" charset="-78"/>
            </a:endParaRP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endParaRPr lang="fa-IR" sz="2400" dirty="0">
              <a:solidFill>
                <a:schemeClr val="bg1"/>
              </a:solidFill>
              <a:latin typeface="Calibri" panose="020F0502020204030204" pitchFamily="34" charset="0"/>
              <a:cs typeface="Nazanin" panose="000004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323E3-A360-4622-9E07-1F0C50273E3F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4" t="59703" r="10185" b="32268"/>
          <a:stretch/>
        </p:blipFill>
        <p:spPr bwMode="auto">
          <a:xfrm>
            <a:off x="921043" y="4925675"/>
            <a:ext cx="7508240" cy="53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35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3653</TotalTime>
  <Words>329</Words>
  <Application>Microsoft Office PowerPoint</Application>
  <PresentationFormat>Widescreen</PresentationFormat>
  <Paragraphs>168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 Nazanin</vt:lpstr>
      <vt:lpstr>B Titr</vt:lpstr>
      <vt:lpstr>Calibri</vt:lpstr>
      <vt:lpstr>Century</vt:lpstr>
      <vt:lpstr>Century Gothic</vt:lpstr>
      <vt:lpstr>Nazanin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ارزیابی اقتصادی تولید خودروی پیل سوختی در راستای حفاظت از محیط زیست</dc:title>
  <dc:creator>pouya ardehkhani</dc:creator>
  <cp:lastModifiedBy>RePack by Diakov</cp:lastModifiedBy>
  <cp:revision>160</cp:revision>
  <dcterms:created xsi:type="dcterms:W3CDTF">2020-05-10T15:54:01Z</dcterms:created>
  <dcterms:modified xsi:type="dcterms:W3CDTF">2021-07-10T18:59:05Z</dcterms:modified>
</cp:coreProperties>
</file>